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2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7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3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4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29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1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4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75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6BC49-3915-47C2-A8F6-D21D354D8FD3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F747-62AC-4900-B6B6-69C2AC53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7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x-none" sz="3200" smtClean="0"/>
              <a:t>პირველადი ჯანდაცვის საერთაშორისო კლასიფიკატორი ICPC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მიზანი: </a:t>
            </a:r>
            <a:r>
              <a:rPr lang="x-none" sz="2000"/>
              <a:t>მნემონიკური </a:t>
            </a:r>
            <a:r>
              <a:rPr lang="x-none" sz="2000" smtClean="0"/>
              <a:t>ხარისხის კლასიფიკატორი, რომელიც განკუთვნილია ექიმების მიერ ყოველდღიურად გამოსაყენებლად ჩანაწერების კოდირების გამარტივების მიზნით</a:t>
            </a:r>
          </a:p>
          <a:p>
            <a:r>
              <a:rPr lang="x-none" sz="2000" smtClean="0"/>
              <a:t>განმარტება: </a:t>
            </a:r>
            <a:r>
              <a:rPr lang="en-US" sz="2000" dirty="0" smtClean="0"/>
              <a:t>ICPC-2</a:t>
            </a:r>
            <a:r>
              <a:rPr lang="ka-GE" sz="2000" dirty="0" smtClean="0"/>
              <a:t> ახდენს პაციენტების მონაცემების და კლინიკური აქტივობების კლასიფიკაციას პირველადი ჯანდაცვის სისტემაში პრობლემების სიხშირის განაწილების გათვალისწინებით. </a:t>
            </a:r>
          </a:p>
          <a:p>
            <a:r>
              <a:rPr lang="en-US" sz="2000" dirty="0" smtClean="0"/>
              <a:t>ICPC-2</a:t>
            </a:r>
            <a:r>
              <a:rPr lang="ka-GE" sz="2000" dirty="0" smtClean="0"/>
              <a:t> - სრულად დანერგილია 22 ქვეყანაში</a:t>
            </a:r>
          </a:p>
          <a:p>
            <a:r>
              <a:rPr lang="ka-GE" sz="2000" dirty="0" smtClean="0"/>
              <a:t>მოთხოვნები: </a:t>
            </a:r>
          </a:p>
          <a:p>
            <a:pPr lvl="1"/>
            <a:r>
              <a:rPr lang="ka-GE" sz="2000" dirty="0" smtClean="0"/>
              <a:t>ავადმყოფობის </a:t>
            </a:r>
            <a:r>
              <a:rPr lang="ka-GE" sz="2000" dirty="0" smtClean="0"/>
              <a:t>ელექტორნული </a:t>
            </a:r>
            <a:r>
              <a:rPr lang="ka-GE" sz="2000" dirty="0" smtClean="0"/>
              <a:t>ისტორია / ამბულატორიული ბარათი (რთულია ქაღალდმატარებელზე გამოყენება)</a:t>
            </a:r>
          </a:p>
          <a:p>
            <a:pPr lvl="1"/>
            <a:r>
              <a:rPr lang="ka-GE" sz="2000" dirty="0" smtClean="0"/>
              <a:t>კოდირების ხარისხის მუდმივი მონიტორინგი</a:t>
            </a:r>
          </a:p>
          <a:p>
            <a:pPr lvl="1"/>
            <a:r>
              <a:rPr lang="ka-GE" sz="2000" smtClean="0"/>
              <a:t>ექიმების და მენეჯმენტის უწყვეტი ტრენინგი</a:t>
            </a:r>
            <a:endParaRPr lang="ka-GE" sz="2000" dirty="0" smtClean="0"/>
          </a:p>
          <a:p>
            <a:pPr lvl="1"/>
            <a:endParaRPr lang="ka-GE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910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2800"/>
              <a:t>“პირველადი ჯანდაცვის საერთაშორისო კლასიფიკატორის </a:t>
            </a:r>
            <a:r>
              <a:rPr lang="x-none" sz="2800" smtClean="0"/>
              <a:t>ICPC </a:t>
            </a:r>
            <a:r>
              <a:rPr lang="x-none" sz="2800"/>
              <a:t>-</a:t>
            </a:r>
            <a:r>
              <a:rPr lang="x-none" sz="2800" smtClean="0"/>
              <a:t>2-R-ის გამოყენების ლეგალური გარემო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r>
              <a:rPr lang="x-none" sz="2400" smtClean="0"/>
              <a:t>პირველადი </a:t>
            </a:r>
            <a:r>
              <a:rPr lang="x-none" sz="2400"/>
              <a:t>ჯანდაცვის საერთაშორისო კლასიფიკატორის ICPC -2-R </a:t>
            </a:r>
            <a:r>
              <a:rPr lang="x-none" sz="2400"/>
              <a:t>გამოყენების </a:t>
            </a:r>
            <a:r>
              <a:rPr lang="x-none" sz="2400" smtClean="0"/>
              <a:t>წესი (მინისტრის 12.04.2010 N92/ნ ბრძანება)</a:t>
            </a:r>
          </a:p>
          <a:p>
            <a:r>
              <a:rPr lang="x-none" sz="2400" smtClean="0"/>
              <a:t>ამბულატორიული </a:t>
            </a:r>
            <a:r>
              <a:rPr lang="x-none" sz="2400"/>
              <a:t>სამედიცინო დოკუმენტაცია (</a:t>
            </a:r>
            <a:r>
              <a:rPr lang="x-none" sz="2400"/>
              <a:t>მინისტრის </a:t>
            </a:r>
            <a:r>
              <a:rPr lang="x-none" sz="2400" smtClean="0"/>
              <a:t>15.08.2011 </a:t>
            </a:r>
            <a:r>
              <a:rPr lang="x-none" sz="2400"/>
              <a:t>- </a:t>
            </a:r>
            <a:r>
              <a:rPr lang="x-none" sz="2400"/>
              <a:t>N01-</a:t>
            </a:r>
            <a:r>
              <a:rPr lang="ka-GE" sz="2400" dirty="0" smtClean="0"/>
              <a:t>41/ნ ბრძანება)</a:t>
            </a:r>
          </a:p>
          <a:p>
            <a:r>
              <a:rPr lang="ka-GE" sz="2400" dirty="0" smtClean="0"/>
              <a:t>ამბულატორული სერვისის მიმწოდებელ დაწესებულებაში დაავადებების ახალი შემთხვევების აღრიცხვის ელექტრონული სისტემა (ფორმა </a:t>
            </a:r>
            <a:r>
              <a:rPr lang="en-US" sz="2400" dirty="0" smtClean="0"/>
              <a:t>IV-025</a:t>
            </a:r>
            <a:r>
              <a:rPr lang="ka-GE" sz="2400" dirty="0" smtClean="0"/>
              <a:t>) (</a:t>
            </a:r>
            <a:r>
              <a:rPr lang="x-none" sz="2400" smtClean="0"/>
              <a:t>მინისტრის 25.03.2019 - N01-</a:t>
            </a:r>
            <a:r>
              <a:rPr lang="ka-GE" sz="2400" dirty="0" smtClean="0"/>
              <a:t>26/ნ ბრძანება)</a:t>
            </a:r>
            <a:endParaRPr lang="ka-GE" sz="2400" dirty="0" smtClean="0"/>
          </a:p>
          <a:p>
            <a:r>
              <a:rPr lang="ka-GE" sz="2400" dirty="0" smtClean="0"/>
              <a:t>სოფლის </a:t>
            </a:r>
            <a:r>
              <a:rPr lang="ka-GE" sz="2400" dirty="0"/>
              <a:t>ექიმის სახ. </a:t>
            </a:r>
            <a:r>
              <a:rPr lang="ka-GE" sz="2400" dirty="0"/>
              <a:t>პროგრამა - ჯანმრთელობის მდგომარეობა/</a:t>
            </a:r>
            <a:r>
              <a:rPr lang="en-US" sz="2400" dirty="0"/>
              <a:t> </a:t>
            </a:r>
            <a:r>
              <a:rPr lang="ka-GE" sz="2400" dirty="0"/>
              <a:t>მკურნალობის სტატუსი</a:t>
            </a:r>
            <a:r>
              <a:rPr lang="en-US" sz="2400" dirty="0"/>
              <a:t> </a:t>
            </a:r>
            <a:r>
              <a:rPr lang="ka-GE" sz="2400" dirty="0"/>
              <a:t>(ფორმა 23</a:t>
            </a:r>
            <a:r>
              <a:rPr lang="ka-GE" sz="2400" dirty="0" smtClean="0"/>
              <a:t>)</a:t>
            </a:r>
          </a:p>
          <a:p>
            <a:endParaRPr lang="ka-GE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532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პირველადი ჯანდაცვის საერთაშორისო კლასიფიკატორი ICPC</vt:lpstr>
      <vt:lpstr>“პირველადი ჯანდაცვის საერთაშორისო კლასიფიკატორის ICPC -2-R-ის გამოყენების ლეგალური გარემო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7</cp:revision>
  <dcterms:created xsi:type="dcterms:W3CDTF">2019-07-05T08:20:23Z</dcterms:created>
  <dcterms:modified xsi:type="dcterms:W3CDTF">2019-07-05T09:28:39Z</dcterms:modified>
</cp:coreProperties>
</file>